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9"/>
  </p:notesMasterIdLst>
  <p:sldIdLst>
    <p:sldId id="262" r:id="rId7"/>
    <p:sldId id="263" r:id="rId8"/>
  </p:sldIdLst>
  <p:sldSz cx="7561263" cy="10693400"/>
  <p:notesSz cx="6670675" cy="9929813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3" userDrawn="1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D2DD37-1BD4-215B-4963-74C7ADF884B1}" name="Christelle TREBOUTA" initials="CT" userId="S::ctrebouta@bioarmor.onmicrosoft.com::a5d2b07e-b437-421b-9ff7-ca0eb6124d1b" providerId="AD"/>
  <p188:author id="{69E5F67F-E0B7-0F0E-29EC-212B7A033E28}" name="Margaux Joubert" initials="MJ" userId="S::margaux.joubert@kersia-group.com::65d7ecdf-e141-4155-b592-aec38a5bedd1" providerId="AD"/>
  <p188:author id="{0344EDB3-32BB-8282-75E7-18BB80111909}" name="Christelle Trebouta" initials="CT" userId="Christelle Trebout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9B"/>
    <a:srgbClr val="EAEAEA"/>
    <a:srgbClr val="72BEB9"/>
    <a:srgbClr val="626065"/>
    <a:srgbClr val="FF3300"/>
    <a:srgbClr val="0069B5"/>
    <a:srgbClr val="6ED5EA"/>
    <a:srgbClr val="71BEAC"/>
    <a:srgbClr val="2C9344"/>
    <a:srgbClr val="635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5683" autoAdjust="0"/>
  </p:normalViewPr>
  <p:slideViewPr>
    <p:cSldViewPr showGuides="1">
      <p:cViewPr varScale="1">
        <p:scale>
          <a:sx n="41" d="100"/>
          <a:sy n="41" d="100"/>
        </p:scale>
        <p:origin x="2412" y="24"/>
      </p:cViewPr>
      <p:guideLst>
        <p:guide orient="horz" pos="3413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1353" cy="497047"/>
          </a:xfrm>
          <a:prstGeom prst="rect">
            <a:avLst/>
          </a:prstGeom>
        </p:spPr>
        <p:txBody>
          <a:bodyPr vert="horz" lIns="90743" tIns="45373" rIns="90743" bIns="453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765" y="0"/>
            <a:ext cx="2891353" cy="497047"/>
          </a:xfrm>
          <a:prstGeom prst="rect">
            <a:avLst/>
          </a:prstGeom>
        </p:spPr>
        <p:txBody>
          <a:bodyPr vert="horz" lIns="90743" tIns="45373" rIns="90743" bIns="45373" rtlCol="0"/>
          <a:lstStyle>
            <a:lvl1pPr algn="r">
              <a:defRPr sz="1200"/>
            </a:lvl1pPr>
          </a:lstStyle>
          <a:p>
            <a:fld id="{058593BD-2D7B-40D9-84E0-3E485EB020B8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85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3" tIns="45373" rIns="90743" bIns="4537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8" y="4778318"/>
            <a:ext cx="5337163" cy="3909675"/>
          </a:xfrm>
          <a:prstGeom prst="rect">
            <a:avLst/>
          </a:prstGeom>
        </p:spPr>
        <p:txBody>
          <a:bodyPr vert="horz" lIns="90743" tIns="45373" rIns="90743" bIns="4537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2768"/>
            <a:ext cx="2891353" cy="497047"/>
          </a:xfrm>
          <a:prstGeom prst="rect">
            <a:avLst/>
          </a:prstGeom>
        </p:spPr>
        <p:txBody>
          <a:bodyPr vert="horz" lIns="90743" tIns="45373" rIns="90743" bIns="453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765" y="9432768"/>
            <a:ext cx="2891353" cy="497047"/>
          </a:xfrm>
          <a:prstGeom prst="rect">
            <a:avLst/>
          </a:prstGeom>
        </p:spPr>
        <p:txBody>
          <a:bodyPr vert="horz" lIns="90743" tIns="45373" rIns="90743" bIns="45373" rtlCol="0" anchor="b"/>
          <a:lstStyle>
            <a:lvl1pPr algn="r">
              <a:defRPr sz="1200"/>
            </a:lvl1pPr>
          </a:lstStyle>
          <a:p>
            <a:fld id="{854A32E0-91B1-435C-8D23-FBE6D65B6B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65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32E0-91B1-435C-8D23-FBE6D65B6B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0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C682047-AF84-5A4B-ABA1-700126C4110B}"/>
              </a:ext>
            </a:extLst>
          </p:cNvPr>
          <p:cNvSpPr/>
          <p:nvPr userDrawn="1"/>
        </p:nvSpPr>
        <p:spPr>
          <a:xfrm>
            <a:off x="4860751" y="-2020428"/>
            <a:ext cx="6341730" cy="3456115"/>
          </a:xfrm>
          <a:prstGeom prst="ellipse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F12A38-9588-F041-A072-190905E0E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7" y="201645"/>
            <a:ext cx="1121446" cy="10484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3D6E26-094E-524E-AEF8-8E0DA977C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90116"/>
            <a:ext cx="2827097" cy="12456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FFCF0D-953A-8B4A-A104-4F0E45F19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0" t="22011" r="26642" b="68186"/>
          <a:stretch/>
        </p:blipFill>
        <p:spPr>
          <a:xfrm>
            <a:off x="0" y="8091846"/>
            <a:ext cx="7561264" cy="26015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47406C-F22B-244C-8C22-47237D6284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88" y="10035049"/>
            <a:ext cx="2761811" cy="4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7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C682047-AF84-5A4B-ABA1-700126C4110B}"/>
              </a:ext>
            </a:extLst>
          </p:cNvPr>
          <p:cNvSpPr/>
          <p:nvPr userDrawn="1"/>
        </p:nvSpPr>
        <p:spPr>
          <a:xfrm>
            <a:off x="4860751" y="-2020428"/>
            <a:ext cx="6341730" cy="3456115"/>
          </a:xfrm>
          <a:prstGeom prst="ellipse">
            <a:avLst/>
          </a:prstGeom>
          <a:solidFill>
            <a:srgbClr val="005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F12A38-9588-F041-A072-190905E0E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7" y="201645"/>
            <a:ext cx="1121446" cy="10484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3D6E26-094E-524E-AEF8-8E0DA977C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90116"/>
            <a:ext cx="2827097" cy="12456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FFCF0D-953A-8B4A-A104-4F0E45F19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0" t="22011" r="26642" b="68186"/>
          <a:stretch/>
        </p:blipFill>
        <p:spPr>
          <a:xfrm>
            <a:off x="0" y="8091846"/>
            <a:ext cx="7561264" cy="26015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47406C-F22B-244C-8C22-47237D6284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88" y="10035049"/>
            <a:ext cx="2761811" cy="4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0AC2059-3EA7-3946-A09B-459127C79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0" t="22011" r="26642" b="68186"/>
          <a:stretch/>
        </p:blipFill>
        <p:spPr>
          <a:xfrm>
            <a:off x="0" y="8091846"/>
            <a:ext cx="7561264" cy="26015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6504CB-AC01-3C4F-93CA-59A764E2F5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90116"/>
            <a:ext cx="2827097" cy="1245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F75F87-0570-7B4F-94EB-D075529E44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88" y="9883204"/>
            <a:ext cx="2761811" cy="4152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284F4E-D0D2-174B-9D78-69C665A39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2" t="73824" r="35964" b="13565"/>
          <a:stretch/>
        </p:blipFill>
        <p:spPr>
          <a:xfrm>
            <a:off x="4932759" y="1"/>
            <a:ext cx="2651806" cy="23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4" y="428236"/>
            <a:ext cx="6805137" cy="1782233"/>
          </a:xfrm>
          <a:prstGeom prst="rect">
            <a:avLst/>
          </a:prstGeom>
        </p:spPr>
        <p:txBody>
          <a:bodyPr vert="horz" lIns="113564" tIns="56783" rIns="113564" bIns="56783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495130"/>
            <a:ext cx="6805137" cy="7057149"/>
          </a:xfrm>
          <a:prstGeom prst="rect">
            <a:avLst/>
          </a:prstGeom>
        </p:spPr>
        <p:txBody>
          <a:bodyPr vert="horz" lIns="113564" tIns="56783" rIns="113564" bIns="56783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4" y="9911204"/>
            <a:ext cx="1764295" cy="569324"/>
          </a:xfrm>
          <a:prstGeom prst="rect">
            <a:avLst/>
          </a:prstGeom>
        </p:spPr>
        <p:txBody>
          <a:bodyPr vert="horz" lIns="113564" tIns="56783" rIns="113564" bIns="5678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640"/>
            <a:fld id="{08788942-2038-4B7D-BD32-40A78EE0AA5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35640"/>
              <a:t>22/05/2026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3" y="9911204"/>
            <a:ext cx="2394400" cy="569324"/>
          </a:xfrm>
          <a:prstGeom prst="rect">
            <a:avLst/>
          </a:prstGeom>
        </p:spPr>
        <p:txBody>
          <a:bodyPr vert="horz" lIns="113564" tIns="56783" rIns="113564" bIns="5678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64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6" y="9911204"/>
            <a:ext cx="1764295" cy="569324"/>
          </a:xfrm>
          <a:prstGeom prst="rect">
            <a:avLst/>
          </a:prstGeom>
        </p:spPr>
        <p:txBody>
          <a:bodyPr vert="horz" lIns="113564" tIns="56783" rIns="113564" bIns="5678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640"/>
            <a:fld id="{469C33C3-D56C-4C5C-AF1B-E9D9EEB633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3564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9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</p:sldLayoutIdLst>
  <p:txStyles>
    <p:titleStyle>
      <a:lvl1pPr algn="ctr" defTabSz="113564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866" indent="-425866" algn="l" defTabSz="113564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2708" indent="-354888" algn="l" defTabSz="1135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551" indent="-283910" algn="l" defTabSz="113564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7371" indent="-283910" algn="l" defTabSz="113564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5191" indent="-283910" algn="l" defTabSz="113564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3011" indent="-283910" algn="l" defTabSz="11356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90831" indent="-283910" algn="l" defTabSz="11356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652" indent="-283910" algn="l" defTabSz="11356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6469" indent="-283910" algn="l" defTabSz="11356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356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821" algn="l" defTabSz="11356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640" algn="l" defTabSz="11356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461" algn="l" defTabSz="11356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1281" algn="l" defTabSz="11356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9101" algn="l" defTabSz="11356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6921" algn="l" defTabSz="11356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4742" algn="l" defTabSz="11356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2562" algn="l" defTabSz="11356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4D49FE86-3EE4-406E-AA82-470C4C50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451"/>
            <a:ext cx="7669063" cy="4351069"/>
          </a:xfrm>
          <a:prstGeom prst="rect">
            <a:avLst/>
          </a:prstGeom>
        </p:spPr>
      </p:pic>
      <p:sp>
        <p:nvSpPr>
          <p:cNvPr id="3" name="ZoneTexte 28">
            <a:extLst>
              <a:ext uri="{FF2B5EF4-FFF2-40B4-BE49-F238E27FC236}">
                <a16:creationId xmlns:a16="http://schemas.microsoft.com/office/drawing/2014/main" id="{A1C5E2BB-E551-48DB-16E0-5B2011CE0BF1}"/>
              </a:ext>
            </a:extLst>
          </p:cNvPr>
          <p:cNvSpPr txBox="1"/>
          <p:nvPr/>
        </p:nvSpPr>
        <p:spPr>
          <a:xfrm>
            <a:off x="864000" y="8072101"/>
            <a:ext cx="416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6A6A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3">
            <a:extLst>
              <a:ext uri="{FF2B5EF4-FFF2-40B4-BE49-F238E27FC236}">
                <a16:creationId xmlns:a16="http://schemas.microsoft.com/office/drawing/2014/main" id="{BE071C33-E38F-2CF5-86B5-C03FCF0A74D1}"/>
              </a:ext>
            </a:extLst>
          </p:cNvPr>
          <p:cNvSpPr txBox="1"/>
          <p:nvPr/>
        </p:nvSpPr>
        <p:spPr>
          <a:xfrm>
            <a:off x="0" y="1605636"/>
            <a:ext cx="7561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6A6A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Diafeed</a:t>
            </a:r>
          </a:p>
        </p:txBody>
      </p:sp>
      <p:grpSp>
        <p:nvGrpSpPr>
          <p:cNvPr id="5" name="Groupe 49">
            <a:extLst>
              <a:ext uri="{FF2B5EF4-FFF2-40B4-BE49-F238E27FC236}">
                <a16:creationId xmlns:a16="http://schemas.microsoft.com/office/drawing/2014/main" id="{B4ACE468-EEFD-09FB-6F31-148D46A572F8}"/>
              </a:ext>
            </a:extLst>
          </p:cNvPr>
          <p:cNvGrpSpPr/>
          <p:nvPr/>
        </p:nvGrpSpPr>
        <p:grpSpPr>
          <a:xfrm>
            <a:off x="6146466" y="4128054"/>
            <a:ext cx="4695861" cy="1964878"/>
            <a:chOff x="6300911" y="4220245"/>
            <a:chExt cx="4695861" cy="1964878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200AA53-5517-150A-3812-3AB47CA541FC}"/>
                </a:ext>
              </a:extLst>
            </p:cNvPr>
            <p:cNvSpPr/>
            <p:nvPr/>
          </p:nvSpPr>
          <p:spPr>
            <a:xfrm>
              <a:off x="6300911" y="4220245"/>
              <a:ext cx="4695861" cy="1964878"/>
            </a:xfrm>
            <a:prstGeom prst="ellipse">
              <a:avLst/>
            </a:prstGeom>
            <a:solidFill>
              <a:srgbClr val="79B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7" name="ZoneTexte 36">
              <a:extLst>
                <a:ext uri="{FF2B5EF4-FFF2-40B4-BE49-F238E27FC236}">
                  <a16:creationId xmlns:a16="http://schemas.microsoft.com/office/drawing/2014/main" id="{0F61DA75-F8CD-73CB-1EB2-2772DF89F996}"/>
                </a:ext>
              </a:extLst>
            </p:cNvPr>
            <p:cNvSpPr txBox="1"/>
            <p:nvPr/>
          </p:nvSpPr>
          <p:spPr>
            <a:xfrm>
              <a:off x="6312950" y="5002629"/>
              <a:ext cx="13102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Dietetic</a:t>
              </a:r>
              <a:r>
                <a:rPr lang="fr-FR" sz="1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Complementary Feed</a:t>
              </a:r>
            </a:p>
          </p:txBody>
        </p:sp>
      </p:grpSp>
      <p:pic>
        <p:nvPicPr>
          <p:cNvPr id="8" name="Image 38">
            <a:extLst>
              <a:ext uri="{FF2B5EF4-FFF2-40B4-BE49-F238E27FC236}">
                <a16:creationId xmlns:a16="http://schemas.microsoft.com/office/drawing/2014/main" id="{9DD6C09A-37B4-43C7-8C3A-293DD8882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4110" y="2411462"/>
            <a:ext cx="4164825" cy="5383509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3B822F3D-454B-6D2C-F929-6DB25D556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7438" y="5194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23">
            <a:extLst>
              <a:ext uri="{FF2B5EF4-FFF2-40B4-BE49-F238E27FC236}">
                <a16:creationId xmlns:a16="http://schemas.microsoft.com/office/drawing/2014/main" id="{996B76C0-6639-0CA7-8149-759764ABDB92}"/>
              </a:ext>
            </a:extLst>
          </p:cNvPr>
          <p:cNvSpPr txBox="1"/>
          <p:nvPr/>
        </p:nvSpPr>
        <p:spPr>
          <a:xfrm>
            <a:off x="504924" y="8429067"/>
            <a:ext cx="416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6A6A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ZoneTexte 22">
            <a:extLst>
              <a:ext uri="{FF2B5EF4-FFF2-40B4-BE49-F238E27FC236}">
                <a16:creationId xmlns:a16="http://schemas.microsoft.com/office/drawing/2014/main" id="{B036A27A-7F26-BBA7-7BF0-FEE2AA73C6EF}"/>
              </a:ext>
            </a:extLst>
          </p:cNvPr>
          <p:cNvSpPr txBox="1"/>
          <p:nvPr/>
        </p:nvSpPr>
        <p:spPr>
          <a:xfrm>
            <a:off x="307705" y="7464130"/>
            <a:ext cx="39293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800" b="0" i="0" u="none" strike="noStrike" baseline="0" dirty="0">
              <a:solidFill>
                <a:srgbClr val="000000"/>
              </a:solidFill>
              <a:latin typeface="Carnas Medium"/>
            </a:endParaRPr>
          </a:p>
          <a:p>
            <a:pPr algn="ctr"/>
            <a:endParaRPr lang="fr-FR" sz="1800" b="0" i="0" u="none" strike="noStrike" baseline="0" dirty="0">
              <a:solidFill>
                <a:srgbClr val="000000"/>
              </a:solidFill>
              <a:latin typeface="Carnas Medium"/>
            </a:endParaRPr>
          </a:p>
          <a:p>
            <a:r>
              <a:rPr lang="en-US" sz="20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Rehydrating powder to use when risk of digestive disorders with additional protection of the intestinal mucosa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BC168757-BA46-F496-2DDB-E2B0577656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9838" y="5346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666B0A0-4A84-8C25-0245-F503CA3C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67" y="378148"/>
            <a:ext cx="932663" cy="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EDC8C534-26E9-7BDB-023C-7361C3BC07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2238" y="549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6" descr="Une image contenant texte, boîte, Empaquetage et étiquetage&#10;&#10;Description générée automatiquement">
            <a:extLst>
              <a:ext uri="{FF2B5EF4-FFF2-40B4-BE49-F238E27FC236}">
                <a16:creationId xmlns:a16="http://schemas.microsoft.com/office/drawing/2014/main" id="{780DFA7B-D68F-1BE2-E3C8-DC0083117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18" y="7146585"/>
            <a:ext cx="5047775" cy="3365183"/>
          </a:xfrm>
          <a:prstGeom prst="rect">
            <a:avLst/>
          </a:prstGeom>
        </p:spPr>
      </p:pic>
      <p:pic>
        <p:nvPicPr>
          <p:cNvPr id="15" name="Grafik 14" descr="Ein Bild, das Logo, Emblem, Markenzeichen, Symbol enthält.&#10;&#10;Automatisch generierte Beschreibung">
            <a:extLst>
              <a:ext uri="{FF2B5EF4-FFF2-40B4-BE49-F238E27FC236}">
                <a16:creationId xmlns:a16="http://schemas.microsoft.com/office/drawing/2014/main" id="{0ACD956C-2DE8-CC71-8A6B-B123A5B68F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66" y="8731076"/>
            <a:ext cx="967531" cy="1196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10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>
            <a:extLst>
              <a:ext uri="{FF2B5EF4-FFF2-40B4-BE49-F238E27FC236}">
                <a16:creationId xmlns:a16="http://schemas.microsoft.com/office/drawing/2014/main" id="{F7E3B123-75C4-E147-BD0B-5DB19EDBD73A}"/>
              </a:ext>
            </a:extLst>
          </p:cNvPr>
          <p:cNvSpPr txBox="1"/>
          <p:nvPr/>
        </p:nvSpPr>
        <p:spPr>
          <a:xfrm>
            <a:off x="-12222" y="1271793"/>
            <a:ext cx="7573485" cy="1138773"/>
          </a:xfrm>
          <a:prstGeom prst="rect">
            <a:avLst/>
          </a:prstGeom>
          <a:solidFill>
            <a:srgbClr val="6260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y Soft Pro Regular X" charset="0"/>
              </a:rPr>
              <a:t>Diafeed</a:t>
            </a:r>
          </a:p>
          <a:p>
            <a:pPr algn="ctr"/>
            <a:endParaRPr lang="fr-FR" sz="3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Geometry Soft Pro Regular X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237E9F8-B19D-1041-B158-3C113202840A}"/>
              </a:ext>
            </a:extLst>
          </p:cNvPr>
          <p:cNvSpPr txBox="1"/>
          <p:nvPr/>
        </p:nvSpPr>
        <p:spPr>
          <a:xfrm>
            <a:off x="6654954" y="10444252"/>
            <a:ext cx="9063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09/2023</a:t>
            </a:r>
            <a:endParaRPr lang="en" sz="700" dirty="0">
              <a:solidFill>
                <a:srgbClr val="6260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3219E9E-A778-424B-9A5D-EB9527B38B7E}"/>
              </a:ext>
            </a:extLst>
          </p:cNvPr>
          <p:cNvSpPr txBox="1"/>
          <p:nvPr/>
        </p:nvSpPr>
        <p:spPr>
          <a:xfrm>
            <a:off x="252239" y="2578439"/>
            <a:ext cx="493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ADVANTAGES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372C303-4520-49C8-869F-230B07BCE792}"/>
              </a:ext>
            </a:extLst>
          </p:cNvPr>
          <p:cNvSpPr/>
          <p:nvPr/>
        </p:nvSpPr>
        <p:spPr>
          <a:xfrm>
            <a:off x="-405797" y="2538388"/>
            <a:ext cx="658036" cy="346526"/>
          </a:xfrm>
          <a:prstGeom prst="ellipse">
            <a:avLst/>
          </a:prstGeom>
          <a:solidFill>
            <a:srgbClr val="005D9B"/>
          </a:solidFill>
          <a:ln>
            <a:solidFill>
              <a:srgbClr val="005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3474373-8C82-4B0F-AEBA-DD9FC9FE0152}"/>
              </a:ext>
            </a:extLst>
          </p:cNvPr>
          <p:cNvSpPr/>
          <p:nvPr/>
        </p:nvSpPr>
        <p:spPr>
          <a:xfrm>
            <a:off x="-405797" y="7088406"/>
            <a:ext cx="658036" cy="346526"/>
          </a:xfrm>
          <a:prstGeom prst="ellipse">
            <a:avLst/>
          </a:prstGeom>
          <a:solidFill>
            <a:srgbClr val="005D9B"/>
          </a:solidFill>
          <a:ln>
            <a:solidFill>
              <a:srgbClr val="005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B02E898-9137-45CB-8085-A8777D4D23FA}"/>
              </a:ext>
            </a:extLst>
          </p:cNvPr>
          <p:cNvSpPr txBox="1"/>
          <p:nvPr/>
        </p:nvSpPr>
        <p:spPr>
          <a:xfrm>
            <a:off x="140482" y="1830036"/>
            <a:ext cx="71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Rehydrating powder to use when risk of digestive disorders with       additional protection of the intestinal mucosa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B6D253-C4D5-40ED-83A4-2077259CB126}"/>
              </a:ext>
            </a:extLst>
          </p:cNvPr>
          <p:cNvSpPr/>
          <p:nvPr/>
        </p:nvSpPr>
        <p:spPr>
          <a:xfrm>
            <a:off x="-405797" y="9667180"/>
            <a:ext cx="658036" cy="346526"/>
          </a:xfrm>
          <a:prstGeom prst="ellipse">
            <a:avLst/>
          </a:prstGeom>
          <a:solidFill>
            <a:srgbClr val="005D9B"/>
          </a:solidFill>
          <a:ln>
            <a:solidFill>
              <a:srgbClr val="005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2D4854-8AD1-05A9-FD8E-6C72A51AEB09}"/>
              </a:ext>
            </a:extLst>
          </p:cNvPr>
          <p:cNvSpPr txBox="1"/>
          <p:nvPr/>
        </p:nvSpPr>
        <p:spPr>
          <a:xfrm>
            <a:off x="5174898" y="2091084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2" name="Image 31" descr="Une image contenant texte, Police, Graphique, conception&#10;&#10;Description générée automatiquement">
            <a:extLst>
              <a:ext uri="{FF2B5EF4-FFF2-40B4-BE49-F238E27FC236}">
                <a16:creationId xmlns:a16="http://schemas.microsoft.com/office/drawing/2014/main" id="{DDEAAB04-6772-5A8B-3AD4-4F446DA2A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2" y="115549"/>
            <a:ext cx="751434" cy="751434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4FA852C7-2278-1902-DB47-11CFC4F0BA4E}"/>
              </a:ext>
            </a:extLst>
          </p:cNvPr>
          <p:cNvSpPr txBox="1"/>
          <p:nvPr/>
        </p:nvSpPr>
        <p:spPr>
          <a:xfrm>
            <a:off x="252239" y="9720978"/>
            <a:ext cx="579223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" sz="14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PACKAGING 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 1,47kg= 21 sachets ≈ 3 calves</a:t>
            </a:r>
            <a:endParaRPr lang="en" sz="1100" dirty="0">
              <a:solidFill>
                <a:srgbClr val="6260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Bucket 3,5kg (50 doses) </a:t>
            </a:r>
            <a:r>
              <a: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≈7 calves</a:t>
            </a:r>
            <a:endParaRPr lang="en" sz="1100" dirty="0">
              <a:solidFill>
                <a:srgbClr val="6260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8681A45-1799-2EA3-8573-8B653EAF6139}"/>
              </a:ext>
            </a:extLst>
          </p:cNvPr>
          <p:cNvSpPr txBox="1"/>
          <p:nvPr/>
        </p:nvSpPr>
        <p:spPr>
          <a:xfrm>
            <a:off x="239318" y="7105152"/>
            <a:ext cx="4837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&amp; HOW</a:t>
            </a:r>
            <a:endParaRPr lang="en" sz="1400" dirty="0">
              <a:solidFill>
                <a:srgbClr val="6260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DB025A1-17BA-BAAE-0A05-EFB85E57824E}"/>
              </a:ext>
            </a:extLst>
          </p:cNvPr>
          <p:cNvSpPr txBox="1"/>
          <p:nvPr/>
        </p:nvSpPr>
        <p:spPr>
          <a:xfrm>
            <a:off x="1022836" y="8980998"/>
            <a:ext cx="4348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 procedure as DAY 2. If no improvement is noted after 3 days, consult a veterinary surgeon.</a:t>
            </a:r>
            <a:endParaRPr lang="fr-FR" sz="1100" dirty="0">
              <a:solidFill>
                <a:srgbClr val="6260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en-US" sz="1100" dirty="0">
              <a:solidFill>
                <a:srgbClr val="6260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909306F-E70C-81ED-6775-44E99A89ACCA}"/>
              </a:ext>
            </a:extLst>
          </p:cNvPr>
          <p:cNvSpPr txBox="1"/>
          <p:nvPr/>
        </p:nvSpPr>
        <p:spPr>
          <a:xfrm>
            <a:off x="5464617" y="8585651"/>
            <a:ext cx="2001065" cy="289441"/>
          </a:xfrm>
          <a:prstGeom prst="roundRect">
            <a:avLst/>
          </a:prstGeom>
          <a:solidFill>
            <a:srgbClr val="006AAA"/>
          </a:solidFill>
          <a:ln w="28575">
            <a:solidFill>
              <a:srgbClr val="006A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 dose of 70g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ACD20282-3113-CDCF-D04B-D2AD05D50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785" y="7624111"/>
            <a:ext cx="838818" cy="928054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1252E298-6CEF-59D7-5315-4F4A389CA3AB}"/>
              </a:ext>
            </a:extLst>
          </p:cNvPr>
          <p:cNvSpPr txBox="1"/>
          <p:nvPr/>
        </p:nvSpPr>
        <p:spPr>
          <a:xfrm>
            <a:off x="255083" y="7362924"/>
            <a:ext cx="5253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42924"/>
            <a:r>
              <a:rPr lang="en-US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times of risk of digestive disorders, during and after these.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1A2FFF3-0815-C7AF-EF18-570C8101B6CC}"/>
              </a:ext>
            </a:extLst>
          </p:cNvPr>
          <p:cNvSpPr txBox="1"/>
          <p:nvPr/>
        </p:nvSpPr>
        <p:spPr>
          <a:xfrm>
            <a:off x="345260" y="7850303"/>
            <a:ext cx="671827" cy="2787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A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5D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 1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7EA59CA-D6BC-AC66-E05E-F2BBDDC0223F}"/>
              </a:ext>
            </a:extLst>
          </p:cNvPr>
          <p:cNvSpPr txBox="1"/>
          <p:nvPr/>
        </p:nvSpPr>
        <p:spPr>
          <a:xfrm>
            <a:off x="1043549" y="7794972"/>
            <a:ext cx="4249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42924">
              <a:spcAft>
                <a:spcPts val="300"/>
              </a:spcAft>
            </a:pPr>
            <a:r>
              <a:rPr lang="en-US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Dissolve one dose of 70g of </a:t>
            </a:r>
            <a:r>
              <a:rPr lang="en-US" sz="1100" dirty="0" err="1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Diafeed</a:t>
            </a:r>
            <a:r>
              <a:rPr lang="en-US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2L of lukewarm water and distribute 3 times with an interval of 6 hours.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E8130E7-9572-ADD2-0133-211B993E36D3}"/>
              </a:ext>
            </a:extLst>
          </p:cNvPr>
          <p:cNvSpPr txBox="1"/>
          <p:nvPr/>
        </p:nvSpPr>
        <p:spPr>
          <a:xfrm>
            <a:off x="1017087" y="8193664"/>
            <a:ext cx="427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42924">
              <a:spcAft>
                <a:spcPts val="300"/>
              </a:spcAft>
            </a:pPr>
            <a:r>
              <a:rPr lang="en-US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the calf shows sign of improvement, dilute one dose of </a:t>
            </a:r>
            <a:r>
              <a:rPr lang="en-US" sz="1100" dirty="0" err="1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Diafeed</a:t>
            </a:r>
            <a:r>
              <a:rPr lang="en-US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1L of lukewarm water and 1L of milk. Distribute 2 times per day. If there is no improvement, repeat the procedure from DAY 1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B291F8A-9B09-1E07-0941-3614A8BC80D1}"/>
              </a:ext>
            </a:extLst>
          </p:cNvPr>
          <p:cNvSpPr txBox="1"/>
          <p:nvPr/>
        </p:nvSpPr>
        <p:spPr>
          <a:xfrm>
            <a:off x="345260" y="8256638"/>
            <a:ext cx="671828" cy="2809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A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5D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 2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9F40DE-D704-F71B-839F-8B8DB21A3A1B}"/>
              </a:ext>
            </a:extLst>
          </p:cNvPr>
          <p:cNvSpPr txBox="1"/>
          <p:nvPr/>
        </p:nvSpPr>
        <p:spPr>
          <a:xfrm>
            <a:off x="348899" y="9039158"/>
            <a:ext cx="671828" cy="2809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A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5D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 3</a:t>
            </a:r>
          </a:p>
        </p:txBody>
      </p:sp>
      <p:pic>
        <p:nvPicPr>
          <p:cNvPr id="72" name="Image 7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66E4A73B-5833-91FF-2B39-B25201FFF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5" y="-16759"/>
            <a:ext cx="895350" cy="1081088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E3511B9-BF80-97D8-4B09-03D1E07F7E7A}"/>
              </a:ext>
            </a:extLst>
          </p:cNvPr>
          <p:cNvGrpSpPr/>
          <p:nvPr/>
        </p:nvGrpSpPr>
        <p:grpSpPr>
          <a:xfrm>
            <a:off x="188481" y="4482604"/>
            <a:ext cx="7132853" cy="2428644"/>
            <a:chOff x="201615" y="2968399"/>
            <a:chExt cx="7132853" cy="2428644"/>
          </a:xfrm>
        </p:grpSpPr>
        <p:sp>
          <p:nvSpPr>
            <p:cNvPr id="27" name="Organigramme : Alternative 72">
              <a:extLst>
                <a:ext uri="{FF2B5EF4-FFF2-40B4-BE49-F238E27FC236}">
                  <a16:creationId xmlns:a16="http://schemas.microsoft.com/office/drawing/2014/main" id="{1FF3858E-46E2-FF7F-0EAE-C5187F2E5E40}"/>
                </a:ext>
              </a:extLst>
            </p:cNvPr>
            <p:cNvSpPr/>
            <p:nvPr/>
          </p:nvSpPr>
          <p:spPr>
            <a:xfrm>
              <a:off x="201615" y="2968399"/>
              <a:ext cx="7123565" cy="2301954"/>
            </a:xfrm>
            <a:prstGeom prst="flowChartAlternateProcess">
              <a:avLst/>
            </a:prstGeom>
            <a:solidFill>
              <a:srgbClr val="EAEAEA"/>
            </a:solidFill>
            <a:ln>
              <a:solidFill>
                <a:srgbClr val="005D9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61A3AEEA-6FC2-56A1-5BD7-41C4CBF71884}"/>
                </a:ext>
              </a:extLst>
            </p:cNvPr>
            <p:cNvGrpSpPr/>
            <p:nvPr/>
          </p:nvGrpSpPr>
          <p:grpSpPr>
            <a:xfrm>
              <a:off x="2263006" y="2978762"/>
              <a:ext cx="3023028" cy="2418281"/>
              <a:chOff x="2231562" y="3320479"/>
              <a:chExt cx="3023028" cy="2418281"/>
            </a:xfrm>
          </p:grpSpPr>
          <p:sp>
            <p:nvSpPr>
              <p:cNvPr id="18" name="Organigramme : Alternative 72">
                <a:extLst>
                  <a:ext uri="{FF2B5EF4-FFF2-40B4-BE49-F238E27FC236}">
                    <a16:creationId xmlns:a16="http://schemas.microsoft.com/office/drawing/2014/main" id="{F2DDE233-C20C-5023-A34F-8948794962C2}"/>
                  </a:ext>
                </a:extLst>
              </p:cNvPr>
              <p:cNvSpPr/>
              <p:nvPr/>
            </p:nvSpPr>
            <p:spPr>
              <a:xfrm>
                <a:off x="2688561" y="3904270"/>
                <a:ext cx="2173410" cy="1834490"/>
              </a:xfrm>
              <a:prstGeom prst="flowChartAlternateProcess">
                <a:avLst/>
              </a:prstGeom>
              <a:solidFill>
                <a:srgbClr val="EAEAEA"/>
              </a:solidFill>
              <a:ln>
                <a:solidFill>
                  <a:srgbClr val="005D9B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pic>
            <p:nvPicPr>
              <p:cNvPr id="12" name="Image 19" descr="Une image contenant texte, Police, Graphique, logo&#10;&#10;Description générée automatiquement">
                <a:extLst>
                  <a:ext uri="{FF2B5EF4-FFF2-40B4-BE49-F238E27FC236}">
                    <a16:creationId xmlns:a16="http://schemas.microsoft.com/office/drawing/2014/main" id="{917347A7-DDEF-4599-E088-FD724A20A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952" y="4779937"/>
                <a:ext cx="794090" cy="958822"/>
              </a:xfrm>
              <a:prstGeom prst="rect">
                <a:avLst/>
              </a:prstGeom>
            </p:spPr>
          </p:pic>
          <p:pic>
            <p:nvPicPr>
              <p:cNvPr id="13" name="Image 24" descr="Une image contenant texte, Police, conception, Graphique&#10;&#10;Description générée automatiquement">
                <a:extLst>
                  <a:ext uri="{FF2B5EF4-FFF2-40B4-BE49-F238E27FC236}">
                    <a16:creationId xmlns:a16="http://schemas.microsoft.com/office/drawing/2014/main" id="{74F228D9-3B82-53E6-F617-9C6915315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4193" y="4874155"/>
                <a:ext cx="685965" cy="828267"/>
              </a:xfrm>
              <a:prstGeom prst="rect">
                <a:avLst/>
              </a:prstGeom>
            </p:spPr>
          </p:pic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7C0B7AFE-5215-C170-5A21-715FC780D221}"/>
                  </a:ext>
                </a:extLst>
              </p:cNvPr>
              <p:cNvGrpSpPr/>
              <p:nvPr/>
            </p:nvGrpSpPr>
            <p:grpSpPr>
              <a:xfrm>
                <a:off x="2231562" y="3320479"/>
                <a:ext cx="3023028" cy="1540177"/>
                <a:chOff x="2469869" y="2320127"/>
                <a:chExt cx="3023028" cy="1540177"/>
              </a:xfrm>
            </p:grpSpPr>
            <p:sp>
              <p:nvSpPr>
                <p:cNvPr id="73" name="Organigramme : Alternative 72">
                  <a:extLst>
                    <a:ext uri="{FF2B5EF4-FFF2-40B4-BE49-F238E27FC236}">
                      <a16:creationId xmlns:a16="http://schemas.microsoft.com/office/drawing/2014/main" id="{1B20464B-D29D-2621-6AD4-07AD6D17D9D3}"/>
                    </a:ext>
                  </a:extLst>
                </p:cNvPr>
                <p:cNvSpPr/>
                <p:nvPr/>
              </p:nvSpPr>
              <p:spPr>
                <a:xfrm>
                  <a:off x="2469869" y="2320127"/>
                  <a:ext cx="3023028" cy="1540177"/>
                </a:xfrm>
                <a:prstGeom prst="flowChartAlternateProcess">
                  <a:avLst/>
                </a:prstGeom>
                <a:solidFill>
                  <a:srgbClr val="006AAA"/>
                </a:solidFill>
                <a:ln>
                  <a:solidFill>
                    <a:srgbClr val="005D9B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8" name="Organigramme : Alternative 72">
                  <a:extLst>
                    <a:ext uri="{FF2B5EF4-FFF2-40B4-BE49-F238E27FC236}">
                      <a16:creationId xmlns:a16="http://schemas.microsoft.com/office/drawing/2014/main" id="{FE4D0E9C-C84B-3199-5207-39B0A51CF50F}"/>
                    </a:ext>
                  </a:extLst>
                </p:cNvPr>
                <p:cNvSpPr/>
                <p:nvPr/>
              </p:nvSpPr>
              <p:spPr>
                <a:xfrm>
                  <a:off x="2469869" y="2399861"/>
                  <a:ext cx="3013740" cy="1387961"/>
                </a:xfrm>
                <a:prstGeom prst="flowChartAlternateProcess">
                  <a:avLst/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i="0" u="none" strike="noStrike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Particular nutritional purpose</a:t>
                  </a:r>
                  <a:r>
                    <a:rPr lang="en-US" sz="1200" b="1" i="0" u="none" strike="noStrike" cap="all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:</a:t>
                  </a:r>
                  <a:r>
                    <a:rPr lang="en-US" sz="1200" b="0" i="0" u="none" strike="noStrike" cap="all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</a:p>
                <a:p>
                  <a:pPr marL="358775" lvl="1">
                    <a:spcAft>
                      <a:spcPts val="600"/>
                    </a:spcAft>
                  </a:pPr>
                  <a:r>
                    <a:rPr lang="en-US" sz="1200" b="0" i="0" u="none" strike="noStrike" baseline="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Stabilization of water and electrolyte balance to support </a:t>
                  </a:r>
                  <a:r>
                    <a:rPr lang="fr-FR" sz="1200" b="0" i="0" u="none" strike="noStrike" baseline="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the </a:t>
                  </a:r>
                  <a:r>
                    <a:rPr lang="en-CA" sz="1200" b="0" i="0" u="none" strike="noStrike" baseline="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physiological</a:t>
                  </a:r>
                  <a:r>
                    <a:rPr lang="fr-FR" sz="1200" b="0" i="0" u="none" strike="noStrike" baseline="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digestion</a:t>
                  </a:r>
                </a:p>
                <a:p>
                  <a:pPr marL="358775" lvl="1"/>
                  <a:r>
                    <a:rPr lang="en-US" sz="1200" b="0" i="0" u="none" strike="noStrike" baseline="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Protection of the intestinal mucosa</a:t>
                  </a:r>
                  <a:endParaRPr lang="fr-FR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pic>
              <p:nvPicPr>
                <p:cNvPr id="3" name="Grafik 2" descr="Ein Bild, das Logo, Symbol, Grafiken, Clipart enthält.&#10;&#10;Automatisch generierte Beschreibung">
                  <a:extLst>
                    <a:ext uri="{FF2B5EF4-FFF2-40B4-BE49-F238E27FC236}">
                      <a16:creationId xmlns:a16="http://schemas.microsoft.com/office/drawing/2014/main" id="{F3B4B4B1-6F67-256E-FAD8-A29C353776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8628" y="2733921"/>
                  <a:ext cx="270187" cy="257244"/>
                </a:xfrm>
                <a:prstGeom prst="rect">
                  <a:avLst/>
                </a:prstGeom>
              </p:spPr>
            </p:pic>
            <p:pic>
              <p:nvPicPr>
                <p:cNvPr id="9" name="Grafik 8" descr="Ein Bild, das Logo, Symbol, Grafiken, Clipart enthält.&#10;&#10;Automatisch generierte Beschreibung">
                  <a:extLst>
                    <a:ext uri="{FF2B5EF4-FFF2-40B4-BE49-F238E27FC236}">
                      <a16:creationId xmlns:a16="http://schemas.microsoft.com/office/drawing/2014/main" id="{969CB732-F5B1-498E-EB1F-3073E4C790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8911" y="3370495"/>
                  <a:ext cx="270187" cy="257244"/>
                </a:xfrm>
                <a:prstGeom prst="rect">
                  <a:avLst/>
                </a:prstGeom>
              </p:spPr>
            </p:pic>
          </p:grpSp>
        </p:grpSp>
        <p:sp>
          <p:nvSpPr>
            <p:cNvPr id="26" name="ZoneTexte 35">
              <a:extLst>
                <a:ext uri="{FF2B5EF4-FFF2-40B4-BE49-F238E27FC236}">
                  <a16:creationId xmlns:a16="http://schemas.microsoft.com/office/drawing/2014/main" id="{0297F13D-62A8-49B4-FE3C-A85CBD518A8D}"/>
                </a:ext>
              </a:extLst>
            </p:cNvPr>
            <p:cNvSpPr txBox="1"/>
            <p:nvPr/>
          </p:nvSpPr>
          <p:spPr>
            <a:xfrm>
              <a:off x="5384394" y="2992217"/>
              <a:ext cx="1950074" cy="212365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 fontAlgn="base"/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rtl="0" fontAlgn="base"/>
              <a:r>
                <a:rPr lang="fr-FR" sz="1100" b="1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Intestinal Pack:</a:t>
              </a: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Yeasts</a:t>
              </a:r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Spirulina</a:t>
              </a:r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Pectins</a:t>
              </a:r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Oligofructose</a:t>
              </a:r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rtl="0" fontAlgn="base">
                <a:buClr>
                  <a:srgbClr val="005D9B"/>
                </a:buClr>
              </a:pPr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rtl="0" fontAlgn="base"/>
              <a:r>
                <a:rPr lang="en-US" sz="1100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  <a:endParaRPr lang="en-US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rtl="0" fontAlgn="base"/>
              <a:r>
                <a:rPr lang="fr-FR" sz="1100" b="1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Energy Pack</a:t>
              </a:r>
              <a:r>
                <a:rPr lang="fr-FR" sz="1100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 </a:t>
              </a: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Dextrose</a:t>
              </a: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Vitamin C</a:t>
              </a: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Pectins</a:t>
              </a:r>
              <a:endParaRPr lang="en-US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8" name="ZoneTexte 35">
              <a:extLst>
                <a:ext uri="{FF2B5EF4-FFF2-40B4-BE49-F238E27FC236}">
                  <a16:creationId xmlns:a16="http://schemas.microsoft.com/office/drawing/2014/main" id="{387E83DA-0DE0-D2C8-A387-FE803F368DF6}"/>
                </a:ext>
              </a:extLst>
            </p:cNvPr>
            <p:cNvSpPr txBox="1"/>
            <p:nvPr/>
          </p:nvSpPr>
          <p:spPr>
            <a:xfrm>
              <a:off x="287909" y="2970436"/>
              <a:ext cx="2173409" cy="19543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 fontAlgn="base"/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rtl="0" fontAlgn="base"/>
              <a:r>
                <a:rPr lang="fr-FR" sz="1100" b="1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Rehydration Pack:</a:t>
              </a: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Electrolytes</a:t>
              </a: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Pectins</a:t>
              </a:r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Betaine</a:t>
              </a:r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fr-FR" sz="1100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Rice </a:t>
              </a:r>
              <a:r>
                <a:rPr lang="fr-FR" sz="1100" dirty="0" err="1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flour</a:t>
              </a:r>
              <a:r>
                <a:rPr lang="fr-FR" sz="1100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rtl="0" fontAlgn="base">
                <a:buClr>
                  <a:srgbClr val="005D9B"/>
                </a:buClr>
              </a:pPr>
              <a:endPara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rtl="0" fontAlgn="base"/>
              <a:r>
                <a:rPr lang="en-US" sz="1100" b="1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Control pH substances:</a:t>
              </a:r>
              <a:endParaRPr lang="fr-FR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71450" indent="-171450" rtl="0" fontAlgn="base">
                <a:buClr>
                  <a:srgbClr val="005D9B"/>
                </a:buClr>
                <a:buFont typeface="Wingdings" panose="05000000000000000000" pitchFamily="2" charset="2"/>
                <a:buChar char="ü"/>
              </a:pPr>
              <a:r>
                <a:rPr lang="en-US" sz="1100" dirty="0">
                  <a:solidFill>
                    <a:srgbClr val="62606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sodium bicarbonate for buffer effect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457B1AA7-BD09-4944-8797-2F4D0899F1B6}"/>
              </a:ext>
            </a:extLst>
          </p:cNvPr>
          <p:cNvSpPr txBox="1"/>
          <p:nvPr/>
        </p:nvSpPr>
        <p:spPr>
          <a:xfrm>
            <a:off x="266489" y="2884914"/>
            <a:ext cx="360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5D9B"/>
              </a:buClr>
            </a:pPr>
            <a:r>
              <a:rPr lang="en-US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Complete</a:t>
            </a:r>
            <a:r>
              <a:rPr lang="en-US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formula covering the various consequences of digestive disorders:</a:t>
            </a:r>
          </a:p>
          <a:p>
            <a:pPr marL="171450" indent="-171450">
              <a:spcAft>
                <a:spcPts val="300"/>
              </a:spcAft>
              <a:buClr>
                <a:srgbClr val="005D9B"/>
              </a:buClr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rehydration</a:t>
            </a:r>
            <a:r>
              <a:rPr lang="en-US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spcAft>
                <a:spcPts val="300"/>
              </a:spcAft>
              <a:buClr>
                <a:srgbClr val="005D9B"/>
              </a:buClr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intestinal protection </a:t>
            </a:r>
          </a:p>
          <a:p>
            <a:pPr marL="171450" indent="-171450">
              <a:spcAft>
                <a:spcPts val="300"/>
              </a:spcAft>
              <a:buClr>
                <a:srgbClr val="005D9B"/>
              </a:buClr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stimulation of intestinal flora</a:t>
            </a:r>
            <a:r>
              <a:rPr lang="en-US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spcAft>
                <a:spcPts val="300"/>
              </a:spcAft>
              <a:buClr>
                <a:srgbClr val="005D9B"/>
              </a:buClr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buffering effect on ruminal pH</a:t>
            </a:r>
          </a:p>
          <a:p>
            <a:pPr marL="171450" indent="-171450">
              <a:spcAft>
                <a:spcPts val="300"/>
              </a:spcAft>
              <a:buClr>
                <a:srgbClr val="005D9B"/>
              </a:buClr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energy supplementation</a:t>
            </a:r>
            <a:endParaRPr lang="en-US" sz="1100" b="1" dirty="0">
              <a:solidFill>
                <a:srgbClr val="635F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ZoneTexte 6">
            <a:extLst>
              <a:ext uri="{FF2B5EF4-FFF2-40B4-BE49-F238E27FC236}">
                <a16:creationId xmlns:a16="http://schemas.microsoft.com/office/drawing/2014/main" id="{7F5F9882-4A85-1F36-D877-01B6423634CD}"/>
              </a:ext>
            </a:extLst>
          </p:cNvPr>
          <p:cNvSpPr txBox="1"/>
          <p:nvPr/>
        </p:nvSpPr>
        <p:spPr>
          <a:xfrm>
            <a:off x="3650865" y="2887518"/>
            <a:ext cx="3600000" cy="152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100" b="1" dirty="0" err="1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Easy</a:t>
            </a:r>
            <a:r>
              <a:rPr lang="fr-FR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administration:</a:t>
            </a:r>
          </a:p>
          <a:p>
            <a:pPr marL="171450" indent="-171450">
              <a:spcAft>
                <a:spcPts val="300"/>
              </a:spcAft>
              <a:buClr>
                <a:srgbClr val="005D9B"/>
              </a:buClr>
              <a:buFont typeface="Wingdings" panose="05000000000000000000" pitchFamily="2" charset="2"/>
              <a:buChar char="ü"/>
            </a:pPr>
            <a:r>
              <a: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Powder </a:t>
            </a:r>
            <a:r>
              <a:rPr lang="fr-FR" sz="1100" dirty="0" err="1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galenic</a:t>
            </a:r>
            <a:r>
              <a:rPr lang="fr-FR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fr-FR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fast and simple application </a:t>
            </a:r>
          </a:p>
          <a:p>
            <a:pPr>
              <a:spcAft>
                <a:spcPts val="300"/>
              </a:spcAft>
              <a:buClr>
                <a:srgbClr val="005D9B"/>
              </a:buClr>
            </a:pPr>
            <a:endParaRPr lang="fr-FR" sz="1100" b="1" dirty="0">
              <a:solidFill>
                <a:srgbClr val="6260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005D9B"/>
              </a:buClr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 palatability </a:t>
            </a:r>
            <a:r>
              <a:rPr lang="en-GB" sz="1100" dirty="0">
                <a:solidFill>
                  <a:srgbClr val="6260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thanks to the apple flavour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635F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 descr="Ein Bild, das Logo, Emblem, Markenzeichen, Symbol enthält.&#10;&#10;Automatisch generierte Beschreibung">
            <a:extLst>
              <a:ext uri="{FF2B5EF4-FFF2-40B4-BE49-F238E27FC236}">
                <a16:creationId xmlns:a16="http://schemas.microsoft.com/office/drawing/2014/main" id="{00F4A32D-8676-BB25-7C38-82A9FDBDC5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25" y="3601902"/>
            <a:ext cx="571508" cy="7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7597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037D8CB96FD4DB77EF38EB547DC2D" ma:contentTypeVersion="17" ma:contentTypeDescription="Create a new document." ma:contentTypeScope="" ma:versionID="3cfddff06b943712d873a838499fc1f2">
  <xsd:schema xmlns:xsd="http://www.w3.org/2001/XMLSchema" xmlns:xs="http://www.w3.org/2001/XMLSchema" xmlns:p="http://schemas.microsoft.com/office/2006/metadata/properties" xmlns:ns2="c5b45e6f-4b1b-4573-9694-6f2381d9d0c9" xmlns:ns3="cd7b5b96-b05a-4c00-ada4-b9d4bfb4c065" targetNamespace="http://schemas.microsoft.com/office/2006/metadata/properties" ma:root="true" ma:fieldsID="0f206949d84a3502e8882d1a374be5da" ns2:_="" ns3:_="">
    <xsd:import namespace="c5b45e6f-4b1b-4573-9694-6f2381d9d0c9"/>
    <xsd:import namespace="cd7b5b96-b05a-4c00-ada4-b9d4bfb4c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45e6f-4b1b-4573-9694-6f2381d9d0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fea293-8f8a-429b-9b0b-47859567b1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Category" ma:index="24" nillable="true" ma:displayName="Category" ma:default="Parlour hygiene" ma:format="Dropdown" ma:internalName="Category">
      <xsd:simpleType>
        <xsd:union memberTypes="dms:Text">
          <xsd:simpleType>
            <xsd:restriction base="dms:Choice">
              <xsd:enumeration value="Udder Hygiene"/>
              <xsd:enumeration value="Parlour hygiene"/>
              <xsd:enumeration value="Hoof Care"/>
              <xsd:enumeration value="Automatic system"/>
              <xsd:enumeration value="Environment"/>
              <xsd:enumeration value="Regulatory"/>
              <xsd:enumeration value="Robot"/>
              <xsd:enumeration value="Global approach : Udder + Parlour hygiene"/>
              <xsd:enumeration value="Archive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b5b96-b05a-4c00-ada4-b9d4bfb4c06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b898e69-2939-48c6-b6c9-76398008d008}" ma:internalName="TaxCatchAll" ma:showField="CatchAllData" ma:web="cd7b5b96-b05a-4c00-ada4-b9d4bfb4c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7b5b96-b05a-4c00-ada4-b9d4bfb4c065" xsi:nil="true"/>
    <lcf76f155ced4ddcb4097134ff3c332f xmlns="c5b45e6f-4b1b-4573-9694-6f2381d9d0c9">
      <Terms xmlns="http://schemas.microsoft.com/office/infopath/2007/PartnerControls"/>
    </lcf76f155ced4ddcb4097134ff3c332f>
    <SharedWithUsers xmlns="cd7b5b96-b05a-4c00-ada4-b9d4bfb4c065">
      <UserInfo>
        <DisplayName>Feed Regulatory</DisplayName>
        <AccountId>1313</AccountId>
        <AccountType/>
      </UserInfo>
      <UserInfo>
        <DisplayName>Margaux Joubert</DisplayName>
        <AccountId>932</AccountId>
        <AccountType/>
      </UserInfo>
      <UserInfo>
        <DisplayName>Katrin Lindworsky</DisplayName>
        <AccountId>474</AccountId>
        <AccountType/>
      </UserInfo>
      <UserInfo>
        <DisplayName>Margaux Deschandelliers</DisplayName>
        <AccountId>3057</AccountId>
        <AccountType/>
      </UserInfo>
    </SharedWithUsers>
    <Category xmlns="c5b45e6f-4b1b-4573-9694-6f2381d9d0c9">Udder Hygiene</Category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DBAD0-6328-4E54-9FBD-650952CC6E0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69DF475-5791-48B3-A384-5F540CAB0D6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7700B60-A1EA-4A26-BB33-CD34B82CB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b45e6f-4b1b-4573-9694-6f2381d9d0c9"/>
    <ds:schemaRef ds:uri="cd7b5b96-b05a-4c00-ada4-b9d4bfb4c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BE837EC-E367-4650-9AF9-B150AF004F58}">
  <ds:schemaRefs>
    <ds:schemaRef ds:uri="http://purl.org/dc/terms/"/>
    <ds:schemaRef ds:uri="cedc5253-c3ab-41a3-af35-72eed522e2dc"/>
    <ds:schemaRef ds:uri="http://schemas.openxmlformats.org/package/2006/metadata/core-properties"/>
    <ds:schemaRef ds:uri="524b615b-bca6-4095-95da-e0833584f819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842d95f2-d2b5-406a-9b5f-8d0e6e41e26f"/>
    <ds:schemaRef ds:uri="http://www.w3.org/XML/1998/namespace"/>
    <ds:schemaRef ds:uri="http://purl.org/dc/dcmitype/"/>
    <ds:schemaRef ds:uri="cd7b5b96-b05a-4c00-ada4-b9d4bfb4c065"/>
    <ds:schemaRef ds:uri="c5b45e6f-4b1b-4573-9694-6f2381d9d0c9"/>
  </ds:schemaRefs>
</ds:datastoreItem>
</file>

<file path=customXml/itemProps5.xml><?xml version="1.0" encoding="utf-8"?>
<ds:datastoreItem xmlns:ds="http://schemas.openxmlformats.org/officeDocument/2006/customXml" ds:itemID="{C33299E9-C423-45C8-8753-78E7240372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Custom</PresentationFormat>
  <Paragraphs>58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Carnas Medium</vt:lpstr>
      <vt:lpstr>Verdana</vt:lpstr>
      <vt:lpstr>Wingdings</vt:lpstr>
      <vt:lpstr>1_Thème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DUCRET Léa</dc:creator>
  <cp:lastModifiedBy>Nicola Bellamy</cp:lastModifiedBy>
  <cp:revision>186</cp:revision>
  <cp:lastPrinted>2019-05-20T07:02:10Z</cp:lastPrinted>
  <dcterms:created xsi:type="dcterms:W3CDTF">2012-09-10T14:25:18Z</dcterms:created>
  <dcterms:modified xsi:type="dcterms:W3CDTF">2026-05-22T05:12:00Z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0x010100D15037D8CB96FD4DB77EF38EB547DC2D</vt:lpwstr>
  </property>
  <property fmtid="{D5CDD505-2E9C-101B-9397-08002B2CF9AE}" pid="3" name="MediaServiceImageTags">
    <vt:lpwstr/>
  </property>
</Properties>
</file>